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86" r:id="rId4"/>
    <p:sldId id="288" r:id="rId5"/>
    <p:sldId id="287" r:id="rId6"/>
    <p:sldId id="260" r:id="rId7"/>
    <p:sldId id="277" r:id="rId8"/>
    <p:sldId id="291" r:id="rId9"/>
    <p:sldId id="290" r:id="rId10"/>
    <p:sldId id="278" r:id="rId11"/>
    <p:sldId id="279" r:id="rId12"/>
    <p:sldId id="292" r:id="rId13"/>
    <p:sldId id="293" r:id="rId14"/>
    <p:sldId id="281" r:id="rId15"/>
    <p:sldId id="294" r:id="rId16"/>
    <p:sldId id="295" r:id="rId17"/>
    <p:sldId id="280" r:id="rId18"/>
    <p:sldId id="284" r:id="rId19"/>
    <p:sldId id="282" r:id="rId20"/>
    <p:sldId id="296" r:id="rId21"/>
    <p:sldId id="283" r:id="rId22"/>
    <p:sldId id="285" r:id="rId23"/>
    <p:sldId id="276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19"/>
  </p:normalViewPr>
  <p:slideViewPr>
    <p:cSldViewPr snapToGrid="0">
      <p:cViewPr varScale="1">
        <p:scale>
          <a:sx n="147" d="100"/>
          <a:sy n="147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375B0-6F43-194B-A598-A1D0DAC1D7C3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490B-C74F-8040-B280-F2FB5070B0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10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490B-C74F-8040-B280-F2FB5070B0E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75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490B-C74F-8040-B280-F2FB5070B0E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61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1E085-5073-9177-B4C8-A37D008E3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65267C-064C-78DF-D525-36E933495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075EB5-3EC7-656C-994F-CF1814DB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217DC4-75A7-AFD1-25E5-17531DF5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81D286-FF8C-0638-52D8-2EC15389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30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44C63-4192-D40A-A194-53BFD23C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8E44A4-020D-7B33-ECAB-C1B7D55D8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0ACFE4-B37C-3708-6F38-7100DDB3C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4A2538-293D-9F13-1ADA-C46C993E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0988C6-B2FD-175A-EF5D-E9F6115D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16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F284E8-9312-C746-1D36-4159EA30A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2CA4D1-B825-371E-DF27-462ACCC56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1E7821-2AD7-B5A5-1B1F-19290CB71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551966-C86E-DA1D-FB4A-49AC558E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74037E-0B7B-13E5-C800-02A043C0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24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01810-9DD0-8484-CE6D-D689F51D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99D56-0501-CEE4-66C0-B96F5B21F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D73CD5-A20A-4D40-3821-383647AD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91F42E-FF53-54D3-71E2-6CE76958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CD40A0-80B2-725D-98B7-A5881D05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6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41EC9-64C5-FADA-0A19-0DA87BD2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20C1D0-D26E-3C7F-1004-A59AFFD72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ED9D06-54AD-5D1D-5C50-8A19FE5D5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AB99B9-E19E-4CD4-5CA7-B85408EB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500626-D71D-5449-1AF2-237FEC96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08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464F3-4ADE-864C-F125-1E80C47C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DF3744-EF76-3505-CE39-F7E1BE2CB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F49912-920C-FE52-48B5-00E30BFAF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C6A4D1-8EC7-C0B6-77D7-02B253BC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3512FF-BDFA-08BB-B0CA-39F4BA8D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5B057E-4C69-74CA-6E3A-1FAF0F30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81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33A16-4B28-FCE9-AF41-F34A967A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C25823-4FD8-52DD-B8E2-2DA39C6E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AF902C-1102-1466-CF4F-DC32DB35D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AFAB14-EC8B-27B3-E974-62C1C3FCD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B3D452-A960-079B-AFF0-3054F8B108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9F06FF2-B188-9B98-49D7-5B3115D2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46541B8-841A-167E-0212-4FC21CE5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27CBD8-EFB3-EB28-0822-227E86F7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68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9EBF1-7394-451F-7852-BEFCCCE6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93E538E-D48D-2F2A-D305-45DDE834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06D74C-0CBA-EEF2-CDD6-EC37EDAA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665DE5-5FC2-25D5-A0AF-8EFF85C0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0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BA2207-1AF7-6827-89FD-A2BB8A5C3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8EB410-D30F-0EB4-E8CF-741077A0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CF44F9-78F2-BE53-F7E1-A88366A15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95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374EC7-F2CE-AB6E-7573-7ECE36F3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AD27B0-AA43-C739-07DD-4C86B0F28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0CBB3C-7113-EAAA-2522-1D5F3DB2E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9D86DF-23F1-9113-0AD8-8BC148FD4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22F513-42B4-11E5-F34B-0D47AF32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30A86D-0E39-9C65-668A-67408EE5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61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6B4465-7105-B2F5-DB5C-0E088829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8DE15F-A620-4D03-5E23-992D06034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E9500F-F28B-D181-9653-E82F1FE29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67DBE1-8110-80CF-7C8F-E3D83C2F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D782D7-CE92-A0AD-8D61-3856FF8A8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484B11-047D-466C-A9B1-C527D336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07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AA70A-2C1F-CC50-5D0C-365C1063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04B656-1400-4C33-6A65-1EF2E2938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9CA6E1-CAA3-49A3-50C5-14CB30999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5DE8C-E4CC-6E49-AED5-B2544F5F58E9}" type="datetimeFigureOut">
              <a:rPr lang="ru-RU" smtClean="0"/>
              <a:t>23.03.2025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4C33AD-B403-24A8-7F51-E31FB398E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E653F5-73E3-3F95-F211-2C08122B3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22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.sv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sv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F0C94E-474E-D5B0-F5BC-F84BD3DD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52" y="6295697"/>
            <a:ext cx="1719317" cy="4689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1918E9-4988-EE44-62B2-E8B93FB2F645}"/>
              </a:ext>
            </a:extLst>
          </p:cNvPr>
          <p:cNvSpPr txBox="1"/>
          <p:nvPr/>
        </p:nvSpPr>
        <p:spPr>
          <a:xfrm>
            <a:off x="5769429" y="6118270"/>
            <a:ext cx="634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latin typeface="Montserrat" pitchFamily="2" charset="0"/>
              </a:rPr>
              <a:t>Подготовил: студент 1 курса гр. 4413 Сермягин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К. А. </a:t>
            </a:r>
            <a:br>
              <a:rPr lang="ru-RU" dirty="0">
                <a:latin typeface="Montserrat" pitchFamily="2" charset="0"/>
              </a:rPr>
            </a:br>
            <a:r>
              <a:rPr lang="ru-RU" dirty="0">
                <a:latin typeface="Montserrat" pitchFamily="2" charset="0"/>
              </a:rPr>
              <a:t>Научный руководитель: к.ф.-м.н. </a:t>
            </a:r>
            <a:r>
              <a:rPr lang="ru-RU" dirty="0" err="1">
                <a:latin typeface="Montserrat" pitchFamily="2" charset="0"/>
              </a:rPr>
              <a:t>Ципоркова</a:t>
            </a:r>
            <a:r>
              <a:rPr lang="ru-RU" dirty="0">
                <a:latin typeface="Montserrat" pitchFamily="2" charset="0"/>
              </a:rPr>
              <a:t> К.А..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83CBD-97A7-9AB5-0416-77C038D376D3}"/>
              </a:ext>
            </a:extLst>
          </p:cNvPr>
          <p:cNvSpPr txBox="1"/>
          <p:nvPr/>
        </p:nvSpPr>
        <p:spPr>
          <a:xfrm>
            <a:off x="976468" y="2397948"/>
            <a:ext cx="102390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Montserrat" pitchFamily="2" charset="0"/>
                <a:cs typeface="Times New Roman" panose="02020603050405020304" pitchFamily="18" charset="0"/>
              </a:rPr>
              <a:t>МЕТОД ГРАДИЕНТНОГО СПУСКА И ЕГО МОДИФИКАЦИИ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402768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12BF-29A3-DD84-0398-A1FB6E00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ntiGradientFunction3D">
            <a:hlinkClick r:id="" action="ppaction://media"/>
            <a:extLst>
              <a:ext uri="{FF2B5EF4-FFF2-40B4-BE49-F238E27FC236}">
                <a16:creationId xmlns:a16="http://schemas.microsoft.com/office/drawing/2014/main" id="{39AADF06-CBF5-C9C7-0A50-859FD934F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21AA27-8473-8859-F2A3-53477DC61ABD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АНТИГРАДИЕНТ 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6240CE-7144-98A1-7B03-9B093F2F5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A6E-DA2C-6DA6-7A4C-50E825DFBBA6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9/23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8433E-5114-0503-265B-B97007F72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AD02E-ADEB-A352-EBCA-0B5E4CB95938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ГРАДИЕНТНЫЙ СПУСК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3DB1BE-96A4-F847-15C8-F7935BC4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45B47-38D5-5D67-1C0D-A1A3ACCDABD7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10/23</a:t>
            </a:r>
            <a:endParaRPr lang="ru-RU" sz="2000" dirty="0">
              <a:latin typeface="Montserra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36C81-94AC-2517-37A8-2EBFADF738E0}"/>
              </a:ext>
            </a:extLst>
          </p:cNvPr>
          <p:cNvSpPr txBox="1"/>
          <p:nvPr/>
        </p:nvSpPr>
        <p:spPr>
          <a:xfrm>
            <a:off x="658053" y="1045155"/>
            <a:ext cx="10794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Градиент функции показывает направление подъема (в какую сторону требуется сделать шаг, чтобы функция возрастала быстрее), в случае же градиентного спуска решается задача нахождения вектора направления убывания функции, длина вектора градиента указывает на крутость спуск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074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00EC6D13-DD18-7531-34D0-37EED8B9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95" y="2910535"/>
            <a:ext cx="5814291" cy="32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361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56E6E-5689-985C-A0D7-7E97EA9E5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ollingBall">
            <a:hlinkClick r:id="" action="ppaction://media"/>
            <a:extLst>
              <a:ext uri="{FF2B5EF4-FFF2-40B4-BE49-F238E27FC236}">
                <a16:creationId xmlns:a16="http://schemas.microsoft.com/office/drawing/2014/main" id="{4DF040F5-A377-CCE7-5CB6-51C35F71C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9D208E-34E7-E6C0-5A5B-4CF4D4A1A380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ГРАДИЕНТНЫЙ СПУСК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3FEDF6-AFFE-D11D-3D00-CCD145A41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AFA77-1A1D-2DB8-C963-CCB15CD9E331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11/23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5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76FB-BFC3-CC7E-E180-235E2597A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2951AC-EE4D-8931-C0A5-D2FE66D5A52D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ГРАДИЕНТНЫЙ СПУСК В КОНТЕКСТЕ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NN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757E13-D015-970D-04CD-4C111678F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DFE10-E018-FEFE-E0EF-3A3EB60F14A9}"/>
                  </a:ext>
                </a:extLst>
              </p:cNvPr>
              <p:cNvSpPr txBox="1"/>
              <p:nvPr/>
            </p:nvSpPr>
            <p:spPr>
              <a:xfrm>
                <a:off x="373631" y="952475"/>
                <a:ext cx="1127843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1.0 </a:t>
                </a:r>
                <a:r>
                  <a:rPr lang="ru-RU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Метод градиентного спуска [2]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Пусть дана начальная точка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1.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≔−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𝛻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2. Линейный поиск. Выберите размер шага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 помощью точного или возвратного линейного поиска.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3. Обновляем.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≔ 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Пока не будет выполнен </a:t>
                </a:r>
                <a:r>
                  <a:rPr lang="ru-RU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критерий остановки.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DFE10-E018-FEFE-E0EF-3A3EB60F1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1" y="952475"/>
                <a:ext cx="11278438" cy="1754326"/>
              </a:xfrm>
              <a:prstGeom prst="rect">
                <a:avLst/>
              </a:prstGeom>
              <a:blipFill>
                <a:blip r:embed="rId4"/>
                <a:stretch>
                  <a:fillRect l="-450" t="-1429" b="-3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C37EB8-DEFC-7438-AAB9-5145456B568B}"/>
                  </a:ext>
                </a:extLst>
              </p:cNvPr>
              <p:cNvSpPr txBox="1"/>
              <p:nvPr/>
            </p:nvSpPr>
            <p:spPr>
              <a:xfrm>
                <a:off x="373631" y="2822658"/>
                <a:ext cx="96325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i="1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Критерий остановки</a:t>
                </a:r>
                <a:r>
                  <a:rPr lang="ru-RU" sz="18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обычно имеет вид</a:t>
                </a:r>
                <a:r>
                  <a:rPr lang="ru-RU" sz="20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ru-RU" sz="180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 sz="1800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∇</m:t>
                            </m:r>
                            <m:r>
                              <a:rPr lang="ru-RU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 ker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ru-RU" sz="1800" i="1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800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 </m:t>
                    </m:r>
                    <m:r>
                      <m:rPr>
                        <m:sty m:val="p"/>
                      </m:rPr>
                      <a:rPr lang="en-US" sz="1800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η</m:t>
                    </m:r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где </a:t>
                </a:r>
                <a:r>
                  <a:rPr lang="ru-RU" sz="1800" kern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η</a:t>
                </a:r>
                <a:r>
                  <a:rPr lang="ru-RU" sz="18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малое положительное число.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C37EB8-DEFC-7438-AAB9-5145456B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1" y="2822658"/>
                <a:ext cx="9632518" cy="400110"/>
              </a:xfrm>
              <a:prstGeom prst="rect">
                <a:avLst/>
              </a:prstGeom>
              <a:blipFill>
                <a:blip r:embed="rId5"/>
                <a:stretch>
                  <a:fillRect l="-527" b="-21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B34ECC-9338-42F9-0330-8930D99B3B28}"/>
                  </a:ext>
                </a:extLst>
              </p:cNvPr>
              <p:cNvSpPr txBox="1"/>
              <p:nvPr/>
            </p:nvSpPr>
            <p:spPr>
              <a:xfrm>
                <a:off x="373631" y="3429000"/>
                <a:ext cx="5043100" cy="2196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Пусть у нейросети есть функция обратного распространения ошибки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вектор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</m:e>
                    </m:acc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весов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80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 = 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B34ECC-9338-42F9-0330-8930D99B3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1" y="3429000"/>
                <a:ext cx="5043100" cy="2196050"/>
              </a:xfrm>
              <a:prstGeom prst="rect">
                <a:avLst/>
              </a:prstGeom>
              <a:blipFill>
                <a:blip r:embed="rId6"/>
                <a:stretch>
                  <a:fillRect l="-1005" t="-17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80FA0E-F94D-52B0-141A-8FDE0B07DE2A}"/>
                  </a:ext>
                </a:extLst>
              </p:cNvPr>
              <p:cNvSpPr txBox="1"/>
              <p:nvPr/>
            </p:nvSpPr>
            <p:spPr>
              <a:xfrm>
                <a:off x="5556069" y="3429000"/>
                <a:ext cx="6096000" cy="2226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Тогда вектор смещения для вектора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–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𝛻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80FA0E-F94D-52B0-141A-8FDE0B07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069" y="3429000"/>
                <a:ext cx="6096000" cy="2226828"/>
              </a:xfrm>
              <a:prstGeom prst="rect">
                <a:avLst/>
              </a:prstGeom>
              <a:blipFill>
                <a:blip r:embed="rId7"/>
                <a:stretch>
                  <a:fillRect l="-832" t="-17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48284D1-7607-6803-E250-A9F97A3DECB2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12/23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5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6A78-0B6F-2262-7774-25875E0A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2D820-A530-1915-5414-A574ADBCD1C7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СХОДИМОСТЬ ГРАДИЕНТНОГО СПУСКА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EDB705-2003-48F4-C1B6-AEC2B9D61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8D471D-7AB3-6967-F6FD-1B0713A3E1F7}"/>
                  </a:ext>
                </a:extLst>
              </p:cNvPr>
              <p:cNvSpPr txBox="1"/>
              <p:nvPr/>
            </p:nvSpPr>
            <p:spPr>
              <a:xfrm>
                <a:off x="226423" y="911424"/>
                <a:ext cx="6096000" cy="5109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Рассмотрим функцию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докажем сходимость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1) Пусть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выпуклая и гладкая (градиент Липшицев с константой 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∀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𝑦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: </m:t>
                      </m:r>
                      <m:r>
                        <m:rPr>
                          <m:lit/>
                        </m:rP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𝐿</m:t>
                      </m:r>
                      <m:r>
                        <m:rPr>
                          <m:lit/>
                        </m:rP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Таким образом, градиент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не меняется слишком резко.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2) На каждой итерации мы обновляем точку: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α∇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α — шаг обучения.</a:t>
                </a: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Наша цель: показать, что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неуклонно уменьшается, пока мы не приблизимся к минимуму,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это точка на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-й итерации, то есть текущее приближение к оптимальному решению.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8D471D-7AB3-6967-F6FD-1B0713A3E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3" y="911424"/>
                <a:ext cx="6096000" cy="5109091"/>
              </a:xfrm>
              <a:prstGeom prst="rect">
                <a:avLst/>
              </a:prstGeom>
              <a:blipFill>
                <a:blip r:embed="rId4"/>
                <a:stretch>
                  <a:fillRect l="-832" t="-744" r="-1455" b="-7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253F62-5D0F-915F-667E-8DDB9813A5F0}"/>
                  </a:ext>
                </a:extLst>
              </p:cNvPr>
              <p:cNvSpPr txBox="1"/>
              <p:nvPr/>
            </p:nvSpPr>
            <p:spPr>
              <a:xfrm>
                <a:off x="6322423" y="844931"/>
                <a:ext cx="6096000" cy="559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3) Используем свойство 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Липшицевости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градиента и разложение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ряд Тейлора: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m:rPr>
                          <m:lit/>
                        </m:rP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𝑦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Подставляем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≔</m:t>
                    </m:r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α</m:t>
                    </m:r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∇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(шаг градиентного спуска) и упрощаем: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α</m:t>
                      </m:r>
                      <m:r>
                        <m:rPr>
                          <m:lit/>
                        </m:rP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lit/>
                        </m:rP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Теперь выберем шаг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α</m:t>
                    </m:r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​, чтобы последний член уменьшался, и получаем: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Это доказывает, что значение функции </a:t>
                </a: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всегда уменьшается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(если градиент не нулевой).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253F62-5D0F-915F-667E-8DDB981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844931"/>
                <a:ext cx="6096000" cy="5590505"/>
              </a:xfrm>
              <a:prstGeom prst="rect">
                <a:avLst/>
              </a:prstGeom>
              <a:blipFill>
                <a:blip r:embed="rId5"/>
                <a:stretch>
                  <a:fillRect l="-832" t="-454" b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8A6C565-3931-AA38-7285-EADB9FD04A5D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13/23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5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01D68-4485-ABED-2BD3-A61EEA17F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5228C-F439-150E-BFFF-EAA2735FF275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СКОРОСТЬ СХОДИМОСТИ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DE9FCB-72C7-CF05-6AFE-21F003E3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6EABE9-3C28-B62B-0FEF-74DA58F89FD2}"/>
                  </a:ext>
                </a:extLst>
              </p:cNvPr>
              <p:cNvSpPr txBox="1"/>
              <p:nvPr/>
            </p:nvSpPr>
            <p:spPr>
              <a:xfrm>
                <a:off x="722811" y="629380"/>
                <a:ext cx="11111652" cy="4467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Оценим скорость сходимости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GD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Если повторять этот шаг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раз, суммируем все убывания: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m:rPr>
                                  <m:lit/>
                                </m:r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это приближённое решение на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-й итерации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градиентном спуске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обозначает приближение к оптимальному</a:t>
                </a: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решению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после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шагов алгоритма.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номер итерации.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это глобальный минимум функции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 есть точка, где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принимает наименьшее значение: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𝑓</m:t>
                            </m:r>
                          </m:e>
                        </m:func>
                      </m:e>
                    </m:func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Это говорит о том, что градиентный спуск сходится со скоростью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(1/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Чем больше шагов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тем ближе к минимуму.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Если функция сильно выпуклая, то сходимость ускоряется до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c</m:t>
                    </m:r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&lt;1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(экспоненциальная скорость).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6EABE9-3C28-B62B-0FEF-74DA58F89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1" y="629380"/>
                <a:ext cx="11111652" cy="4467954"/>
              </a:xfrm>
              <a:prstGeom prst="rect">
                <a:avLst/>
              </a:prstGeom>
              <a:blipFill>
                <a:blip r:embed="rId4"/>
                <a:stretch>
                  <a:fillRect l="-571" t="-567" b="-5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9C15A49-3087-28DF-B56B-A9C1C56167C8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14/23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96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1813E-BE86-486A-A0F0-49284EFD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B22C3E-7DBD-A81D-8FD7-25E1CFA4C03E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ВЫВОДЫ О СХОДИМОСТИ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B91012-6DCE-9EFD-B751-406CA7DB9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DF844F-C838-999E-0DE4-06C727AF5C9B}"/>
                  </a:ext>
                </a:extLst>
              </p:cNvPr>
              <p:cNvSpPr txBox="1"/>
              <p:nvPr/>
            </p:nvSpPr>
            <p:spPr>
              <a:xfrm>
                <a:off x="722811" y="629380"/>
                <a:ext cx="1111165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Градиентный спуск </a:t>
                </a: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гарантированно сходится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если:</a:t>
                </a:r>
              </a:p>
              <a:p>
                <a:pPr>
                  <a:buNone/>
                </a:pP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Функция выпуклая и гладкая</a:t>
                </a: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Шаг обучения α выбран правильно </a:t>
                </a:r>
                <a14:m>
                  <m:oMath xmlns:m="http://schemas.openxmlformats.org/officeDocument/2006/math"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/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𝐿</m:t>
                    </m:r>
                  </m:oMath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</a:t>
                </a: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Мы достаточно долго итеративно обновляем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DF844F-C838-999E-0DE4-06C727A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1" y="629380"/>
                <a:ext cx="11111652" cy="1477328"/>
              </a:xfrm>
              <a:prstGeom prst="rect">
                <a:avLst/>
              </a:prstGeom>
              <a:blipFill>
                <a:blip r:embed="rId4"/>
                <a:stretch>
                  <a:fillRect l="-571" t="-1695" b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E4D84D7-EA70-69E4-B513-72D8FF6BB2C9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15/23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2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5BA8-59C5-D538-A1E0-F90C3381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817BBC-429C-993F-2136-5723374F32F3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СТОХАСТИЧЕСКИЙ ГРАДИЕНТНЫЙ СПУСК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8855B8-C4E2-1F10-6E81-C1B8293EF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C16F40-39EF-4036-90B0-D283C66B220D}"/>
                  </a:ext>
                </a:extLst>
              </p:cNvPr>
              <p:cNvSpPr txBox="1"/>
              <p:nvPr/>
            </p:nvSpPr>
            <p:spPr>
              <a:xfrm>
                <a:off x="658053" y="629380"/>
                <a:ext cx="11489342" cy="613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Пусть дана задача минимизации функции: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</m:t>
                          </m:r>
                        </m:e>
                      </m:func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γ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γ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γ</m:t>
                        </m:r>
                      </m:sub>
                    </m:sSub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случайная функция потерь, зависящая от случайной переменной 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γ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её математическое ожидание.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Стохастический градиент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этом случае определяется как приближённая оценка истинного градиента: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γ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γ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случайная переменная, выбранная из некоторого распределения. При этом выполняется условие:</a:t>
                </a:r>
              </a:p>
              <a:p>
                <a:pPr algn="just">
                  <a:buNone/>
                </a:pP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γ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endParaRPr lang="ru-RU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 есть в среднем стохастический градиент является несмещённой оценкой истинного градиента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𝛻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Более простая обобщенная запись: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Здесь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— это некоторая аппроксимация градиента целевой функции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∇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в точке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​, называемая стохастическим градиентом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α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это размер шага (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stepsize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learning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rate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на итерации </a:t>
                </a:r>
                <a:r>
                  <a:rPr lang="ru-RU" sz="1800" i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Для простоты мы будем считать, что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&gt; 0 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всех 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≥0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Обычно предполагается, что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SGD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является несмещённой оценкой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∇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 фиксированном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​: 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𝔼</m:t>
                    </m:r>
                    <m:d>
                      <m:dPr>
                        <m:sepChr m:val="∣"/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∇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C16F40-39EF-4036-90B0-D283C66B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3" y="629380"/>
                <a:ext cx="11489342" cy="6137834"/>
              </a:xfrm>
              <a:prstGeom prst="rect">
                <a:avLst/>
              </a:prstGeom>
              <a:blipFill>
                <a:blip r:embed="rId4"/>
                <a:stretch>
                  <a:fillRect l="-331" t="-413" r="-442" b="-6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1510A53-C2E8-5DD6-DFFA-E875A62BEC7F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17/23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925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61F28-D595-7259-FB2E-71F37EA7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530C7-7E48-BC93-9B11-9579E11D7D77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ОБУЧЕНИЕ ИИ НА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 &amp; SGD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FCA9AB-3E95-9E87-5703-56188378D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52F3F5-C712-83BA-B1C7-31B2F2787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630" y="1234424"/>
            <a:ext cx="1440000" cy="144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537ED3-5D94-5F40-E1C4-362E84883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631" y="4328160"/>
            <a:ext cx="1440000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5C406F-B1D2-CE12-EE45-50FAA1173241}"/>
              </a:ext>
            </a:extLst>
          </p:cNvPr>
          <p:cNvSpPr txBox="1"/>
          <p:nvPr/>
        </p:nvSpPr>
        <p:spPr>
          <a:xfrm>
            <a:off x="1813631" y="1474095"/>
            <a:ext cx="512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0"/>
              </a:rPr>
              <a:t>— </a:t>
            </a:r>
            <a:r>
              <a:rPr lang="ru-RU" sz="1600" dirty="0">
                <a:latin typeface="Montserrat" pitchFamily="2" charset="0"/>
              </a:rPr>
              <a:t>Метод минимизации функции ошибки: </a:t>
            </a:r>
            <a:r>
              <a:rPr lang="en-US" sz="1600" dirty="0">
                <a:latin typeface="Montserrat" pitchFamily="2" charset="0"/>
              </a:rPr>
              <a:t>GD</a:t>
            </a:r>
          </a:p>
          <a:p>
            <a:r>
              <a:rPr lang="en-US" sz="1600" dirty="0">
                <a:latin typeface="Montserrat" pitchFamily="2" charset="0"/>
              </a:rPr>
              <a:t>— </a:t>
            </a:r>
            <a:r>
              <a:rPr lang="ru-RU" sz="1600" dirty="0">
                <a:latin typeface="Montserrat" pitchFamily="2" charset="0"/>
              </a:rPr>
              <a:t>Функция активации нейронов: </a:t>
            </a:r>
            <a:r>
              <a:rPr lang="en-US" sz="1600" dirty="0" err="1">
                <a:latin typeface="Montserrat" pitchFamily="2" charset="0"/>
              </a:rPr>
              <a:t>ReLU</a:t>
            </a:r>
            <a:endParaRPr lang="en-US" sz="1600" dirty="0">
              <a:latin typeface="Montserrat" pitchFamily="2" charset="0"/>
            </a:endParaRPr>
          </a:p>
          <a:p>
            <a:r>
              <a:rPr lang="en-US" sz="1600" dirty="0">
                <a:latin typeface="Montserrat" pitchFamily="2" charset="0"/>
              </a:rPr>
              <a:t>— 1 </a:t>
            </a:r>
            <a:r>
              <a:rPr lang="ru-RU" sz="1600" dirty="0">
                <a:latin typeface="Montserrat" pitchFamily="2" charset="0"/>
              </a:rPr>
              <a:t>Скрытый слой</a:t>
            </a:r>
            <a:endParaRPr lang="en-US" sz="1600" dirty="0">
              <a:latin typeface="Montserrat" pitchFamily="2" charset="0"/>
            </a:endParaRPr>
          </a:p>
        </p:txBody>
      </p:sp>
      <p:pic>
        <p:nvPicPr>
          <p:cNvPr id="6146" name="Picture 2" descr="What is ReLU and Sigmoid activation function? - Nomidl">
            <a:extLst>
              <a:ext uri="{FF2B5EF4-FFF2-40B4-BE49-F238E27FC236}">
                <a16:creationId xmlns:a16="http://schemas.microsoft.com/office/drawing/2014/main" id="{F283289A-0C1C-FCEE-A69B-F2B45A7D9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9" y="1744264"/>
            <a:ext cx="5325731" cy="33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FA6D15-45D4-6572-04D9-9FC092E6BC60}"/>
              </a:ext>
            </a:extLst>
          </p:cNvPr>
          <p:cNvSpPr txBox="1"/>
          <p:nvPr/>
        </p:nvSpPr>
        <p:spPr>
          <a:xfrm>
            <a:off x="1813630" y="4567831"/>
            <a:ext cx="5231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0"/>
              </a:rPr>
              <a:t>— </a:t>
            </a:r>
            <a:r>
              <a:rPr lang="ru-RU" sz="1600" dirty="0">
                <a:latin typeface="Montserrat" pitchFamily="2" charset="0"/>
              </a:rPr>
              <a:t>Метод минимизации функции ошибки: </a:t>
            </a:r>
            <a:r>
              <a:rPr lang="en-US" sz="1600" dirty="0">
                <a:latin typeface="Montserrat" pitchFamily="2" charset="0"/>
              </a:rPr>
              <a:t>SGD</a:t>
            </a:r>
          </a:p>
          <a:p>
            <a:r>
              <a:rPr lang="en-US" sz="1600" dirty="0">
                <a:latin typeface="Montserrat" pitchFamily="2" charset="0"/>
              </a:rPr>
              <a:t>— </a:t>
            </a:r>
            <a:r>
              <a:rPr lang="ru-RU" sz="1600" dirty="0">
                <a:latin typeface="Montserrat" pitchFamily="2" charset="0"/>
              </a:rPr>
              <a:t>Функция активации нейронов: </a:t>
            </a:r>
            <a:r>
              <a:rPr lang="en-US" sz="1600" dirty="0" err="1">
                <a:latin typeface="Montserrat" pitchFamily="2" charset="0"/>
              </a:rPr>
              <a:t>ReLU</a:t>
            </a:r>
            <a:endParaRPr lang="en-US" sz="1600" dirty="0">
              <a:latin typeface="Montserrat" pitchFamily="2" charset="0"/>
            </a:endParaRPr>
          </a:p>
          <a:p>
            <a:r>
              <a:rPr lang="en-US" sz="1600" dirty="0">
                <a:latin typeface="Montserrat" pitchFamily="2" charset="0"/>
              </a:rPr>
              <a:t>— 1 </a:t>
            </a:r>
            <a:r>
              <a:rPr lang="ru-RU" sz="1600" dirty="0">
                <a:latin typeface="Montserrat" pitchFamily="2" charset="0"/>
              </a:rPr>
              <a:t>Скрытый слой</a:t>
            </a:r>
            <a:endParaRPr lang="en-US" sz="1600" dirty="0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73DA6F-8F3A-3DE5-E645-53F8233E6794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18/23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13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C946-5DE5-A9EA-5977-16F53D4A0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3A78-3C16-A335-E03E-54A708817CB3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ОБУЧЕНИЕ ИИ НА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 &amp; SGD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B153BC-A25F-4AEB-C299-3211DEC4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69CC8EB-593F-4126-441D-E53B2CA5BA65}"/>
              </a:ext>
            </a:extLst>
          </p:cNvPr>
          <p:cNvGrpSpPr/>
          <p:nvPr/>
        </p:nvGrpSpPr>
        <p:grpSpPr>
          <a:xfrm>
            <a:off x="772777" y="2162081"/>
            <a:ext cx="3490014" cy="2533838"/>
            <a:chOff x="4350993" y="1759318"/>
            <a:chExt cx="3490014" cy="25338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1AE163-D180-9CC6-E097-43493A423AD1}"/>
                </a:ext>
              </a:extLst>
            </p:cNvPr>
            <p:cNvSpPr txBox="1"/>
            <p:nvPr/>
          </p:nvSpPr>
          <p:spPr>
            <a:xfrm>
              <a:off x="4350993" y="2815828"/>
              <a:ext cx="349001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/>
                  <a:latin typeface="Montserrat" pitchFamily="2" charset="0"/>
                </a:rPr>
                <a:t>(Compute Unified Device Architecture) </a:t>
              </a:r>
              <a:r>
                <a:rPr lang="en-US" b="0" dirty="0">
                  <a:effectLst/>
                  <a:latin typeface="Montserrat" pitchFamily="2" charset="0"/>
                </a:rPr>
                <a:t>— </a:t>
              </a:r>
              <a:r>
                <a:rPr lang="ru-RU" b="0" dirty="0">
                  <a:effectLst/>
                  <a:latin typeface="Montserrat" pitchFamily="2" charset="0"/>
                </a:rPr>
                <a:t>программно-аппаратная архитектура </a:t>
              </a:r>
              <a:r>
                <a:rPr lang="ru-RU" b="0" u="none" strike="noStrike" dirty="0">
                  <a:effectLst/>
                  <a:latin typeface="Montserrat" pitchFamily="2" charset="0"/>
                </a:rPr>
                <a:t>параллельных вычислений</a:t>
              </a:r>
              <a:endParaRPr lang="ru-RU" dirty="0">
                <a:latin typeface="Montserrat" pitchFamily="2" charset="0"/>
              </a:endParaRPr>
            </a:p>
          </p:txBody>
        </p:sp>
        <p:pic>
          <p:nvPicPr>
            <p:cNvPr id="7174" name="Picture 6" descr="CUDA - Wikipedia">
              <a:extLst>
                <a:ext uri="{FF2B5EF4-FFF2-40B4-BE49-F238E27FC236}">
                  <a16:creationId xmlns:a16="http://schemas.microsoft.com/office/drawing/2014/main" id="{6BBA6BD4-D429-D203-2699-9A0A04087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782" y="1759318"/>
              <a:ext cx="1782436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8F936D5-348E-921B-E4AE-6E7BF65D08F4}"/>
              </a:ext>
            </a:extLst>
          </p:cNvPr>
          <p:cNvGrpSpPr/>
          <p:nvPr/>
        </p:nvGrpSpPr>
        <p:grpSpPr>
          <a:xfrm>
            <a:off x="8035615" y="2429668"/>
            <a:ext cx="1524541" cy="1998664"/>
            <a:chOff x="8634279" y="1589595"/>
            <a:chExt cx="1524541" cy="1998664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4D5551F-D6CE-9835-6291-AA23328D9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66549" y="1589595"/>
              <a:ext cx="1260000" cy="126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C5D45-2F21-320E-B8A4-8B7C7AB602F4}"/>
                </a:ext>
              </a:extLst>
            </p:cNvPr>
            <p:cNvSpPr txBox="1"/>
            <p:nvPr/>
          </p:nvSpPr>
          <p:spPr>
            <a:xfrm>
              <a:off x="8634279" y="2849595"/>
              <a:ext cx="15245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>
                  <a:effectLst/>
                  <a:latin typeface="Montserrat" pitchFamily="2" charset="0"/>
                </a:rPr>
                <a:t>2</a:t>
              </a:r>
              <a:r>
                <a:rPr lang="ru-RU" b="1" dirty="0">
                  <a:effectLst/>
                  <a:latin typeface="Montserrat" pitchFamily="2" charset="0"/>
                </a:rPr>
                <a:t> </a:t>
              </a:r>
              <a:br>
                <a:rPr lang="en-US" dirty="0">
                  <a:effectLst/>
                  <a:latin typeface="Montserrat" pitchFamily="2" charset="0"/>
                </a:rPr>
              </a:br>
              <a:r>
                <a:rPr lang="ru-RU" dirty="0">
                  <a:effectLst/>
                  <a:latin typeface="Montserrat" pitchFamily="2" charset="0"/>
                </a:rPr>
                <a:t>признака</a:t>
              </a:r>
              <a:endParaRPr lang="ru-RU" dirty="0">
                <a:latin typeface="Montserrat" pitchFamily="2" charset="0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6ED607EB-D58C-2186-D319-7B15BF048BEF}"/>
              </a:ext>
            </a:extLst>
          </p:cNvPr>
          <p:cNvGrpSpPr/>
          <p:nvPr/>
        </p:nvGrpSpPr>
        <p:grpSpPr>
          <a:xfrm>
            <a:off x="5035568" y="2503499"/>
            <a:ext cx="2227270" cy="1851003"/>
            <a:chOff x="4738525" y="1769595"/>
            <a:chExt cx="2227270" cy="18510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4EF800-88ED-C5BC-AA40-665BD2CB372F}"/>
                </a:ext>
              </a:extLst>
            </p:cNvPr>
            <p:cNvSpPr txBox="1"/>
            <p:nvPr/>
          </p:nvSpPr>
          <p:spPr>
            <a:xfrm>
              <a:off x="4738525" y="2881934"/>
              <a:ext cx="222727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effectLst/>
                  <a:latin typeface="Montserrat" pitchFamily="2" charset="0"/>
                </a:rPr>
                <a:t>100</a:t>
              </a:r>
              <a:r>
                <a:rPr lang="ru-RU" sz="2400" b="1" dirty="0">
                  <a:effectLst/>
                  <a:latin typeface="Montserrat" pitchFamily="2" charset="0"/>
                </a:rPr>
                <a:t> </a:t>
              </a:r>
              <a:r>
                <a:rPr lang="en-US" sz="2400" b="1" dirty="0">
                  <a:effectLst/>
                  <a:latin typeface="Montserrat" pitchFamily="2" charset="0"/>
                </a:rPr>
                <a:t>000</a:t>
              </a:r>
              <a:r>
                <a:rPr lang="ru-RU" sz="2400" b="1" dirty="0">
                  <a:effectLst/>
                  <a:latin typeface="Montserrat" pitchFamily="2" charset="0"/>
                </a:rPr>
                <a:t> </a:t>
              </a:r>
              <a:br>
                <a:rPr lang="en-US" b="0" dirty="0">
                  <a:effectLst/>
                  <a:latin typeface="Montserrat" pitchFamily="2" charset="0"/>
                </a:rPr>
              </a:br>
              <a:r>
                <a:rPr lang="ru-RU" b="0" dirty="0">
                  <a:effectLst/>
                  <a:latin typeface="Montserrat" pitchFamily="2" charset="0"/>
                </a:rPr>
                <a:t>примеров</a:t>
              </a:r>
              <a:endParaRPr lang="ru-RU" dirty="0">
                <a:latin typeface="Montserrat" pitchFamily="2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3318583A-2081-AC9B-11A2-8E1ECF50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12160" y="1769595"/>
              <a:ext cx="1080000" cy="108000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8E79203-E9B3-7CDC-C2D3-384E4B401036}"/>
              </a:ext>
            </a:extLst>
          </p:cNvPr>
          <p:cNvGrpSpPr/>
          <p:nvPr/>
        </p:nvGrpSpPr>
        <p:grpSpPr>
          <a:xfrm>
            <a:off x="10332933" y="2565835"/>
            <a:ext cx="1086291" cy="1818664"/>
            <a:chOff x="10714887" y="1702669"/>
            <a:chExt cx="1086291" cy="18186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D925E-1686-B1A0-61EC-DB535F83FEAB}"/>
                </a:ext>
              </a:extLst>
            </p:cNvPr>
            <p:cNvSpPr txBox="1"/>
            <p:nvPr/>
          </p:nvSpPr>
          <p:spPr>
            <a:xfrm>
              <a:off x="10714887" y="2782669"/>
              <a:ext cx="108629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effectLst/>
                  <a:latin typeface="Montserrat" pitchFamily="2" charset="0"/>
                </a:rPr>
                <a:t>20</a:t>
              </a:r>
            </a:p>
            <a:p>
              <a:pPr algn="ctr"/>
              <a:r>
                <a:rPr lang="ru-RU" dirty="0">
                  <a:latin typeface="Montserrat" pitchFamily="2" charset="0"/>
                </a:rPr>
                <a:t>Эпох</a:t>
              </a: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CC977C49-578F-D381-3A9F-43B19203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18032" y="1702669"/>
              <a:ext cx="1080000" cy="1080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92D4DD6-C3A0-27A7-B45A-8BC5B50BB032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19/23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20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294B-281A-C1F2-28C8-869F8F1D3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A37244F-4180-D58C-3BF4-015E9497912B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ПРОБЛЕМА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 </a:t>
            </a:r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И АКТУАЛЬНОСТЬ ДОКЛАДА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069487-1362-BB02-288D-7DE954FFB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837D9-E519-362B-BC8E-4F2DCC79469B}"/>
              </a:ext>
            </a:extLst>
          </p:cNvPr>
          <p:cNvSpPr txBox="1"/>
          <p:nvPr/>
        </p:nvSpPr>
        <p:spPr>
          <a:xfrm>
            <a:off x="11503512" y="6457890"/>
            <a:ext cx="688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1/23</a:t>
            </a:r>
            <a:endParaRPr lang="ru-RU" sz="2000" dirty="0">
              <a:latin typeface="Montserrat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092C4F-C872-26A9-9E39-E7C7ECC5C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12063" r="5385"/>
          <a:stretch/>
        </p:blipFill>
        <p:spPr bwMode="auto">
          <a:xfrm>
            <a:off x="344244" y="645311"/>
            <a:ext cx="7271657" cy="603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A493A-3592-1811-555E-230447A7194D}"/>
              </a:ext>
            </a:extLst>
          </p:cNvPr>
          <p:cNvSpPr txBox="1"/>
          <p:nvPr/>
        </p:nvSpPr>
        <p:spPr>
          <a:xfrm>
            <a:off x="8027469" y="1118798"/>
            <a:ext cx="382028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Выручка российского рынка ИИ-проектов по итогам 2024 года достигнет 305 млрд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руб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согласно исследованию агентства 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Smart Ranking. 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Ожидается, что отрасль вырастет как минимум в 1,5 раза по сравнению с 2023 годом. Тогда объем рынка составил 204,5 млрд рублей. Это на 36% больше, чем годом ранее. В топ-3 игроков рынка входят ВК, «Яндекс» и «Газпромнефть-цифровые решения»</a:t>
            </a:r>
            <a:endParaRPr lang="ru-RU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37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D88DA-5662-FCD5-8C0A-CA2D3824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773A79-EBDA-D440-2F4D-DEC1D9B70A15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ОБУЧЕНИЕ ИИ НА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 &amp; SGD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E71883-8396-C903-16FA-01DAC35C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5F8C8CB-133C-4E93-8953-505FAFD7E783}"/>
              </a:ext>
            </a:extLst>
          </p:cNvPr>
          <p:cNvGrpSpPr/>
          <p:nvPr/>
        </p:nvGrpSpPr>
        <p:grpSpPr>
          <a:xfrm>
            <a:off x="2023462" y="2344334"/>
            <a:ext cx="3490014" cy="2169332"/>
            <a:chOff x="4350993" y="1341000"/>
            <a:chExt cx="3490014" cy="2169332"/>
          </a:xfrm>
        </p:grpSpPr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368BD7EE-75F0-C88E-96F1-25D33163F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9538" y="1341000"/>
              <a:ext cx="1552924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0C6679-7A03-0C00-DA40-AB8B931EDF2F}"/>
                </a:ext>
              </a:extLst>
            </p:cNvPr>
            <p:cNvSpPr txBox="1"/>
            <p:nvPr/>
          </p:nvSpPr>
          <p:spPr>
            <a:xfrm>
              <a:off x="4350993" y="3141000"/>
              <a:ext cx="3490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effectLst/>
                  <a:latin typeface="Montserrat" pitchFamily="2" charset="0"/>
                </a:rPr>
                <a:t>Jupyter</a:t>
              </a:r>
              <a:r>
                <a:rPr lang="en-US" b="1" dirty="0">
                  <a:effectLst/>
                  <a:latin typeface="Montserrat" pitchFamily="2" charset="0"/>
                </a:rPr>
                <a:t> Notebook</a:t>
              </a:r>
              <a:endParaRPr lang="ru-RU" dirty="0">
                <a:latin typeface="Montserrat" pitchFamily="2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D2C8E4A-AB33-5E38-CA52-3F973083DA84}"/>
              </a:ext>
            </a:extLst>
          </p:cNvPr>
          <p:cNvGrpSpPr/>
          <p:nvPr/>
        </p:nvGrpSpPr>
        <p:grpSpPr>
          <a:xfrm>
            <a:off x="7536938" y="2358151"/>
            <a:ext cx="2631600" cy="2141699"/>
            <a:chOff x="4780200" y="1471967"/>
            <a:chExt cx="2631600" cy="2141699"/>
          </a:xfrm>
        </p:grpSpPr>
        <p:pic>
          <p:nvPicPr>
            <p:cNvPr id="8194" name="Picture 2" descr="product main image">
              <a:extLst>
                <a:ext uri="{FF2B5EF4-FFF2-40B4-BE49-F238E27FC236}">
                  <a16:creationId xmlns:a16="http://schemas.microsoft.com/office/drawing/2014/main" id="{8E31F1D4-AA69-9056-DE36-EA89F09E78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13" b="14987"/>
            <a:stretch/>
          </p:blipFill>
          <p:spPr bwMode="auto">
            <a:xfrm>
              <a:off x="4780200" y="1471967"/>
              <a:ext cx="2631600" cy="180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02C66B-40D4-E338-FFB7-9655880041B3}"/>
                </a:ext>
              </a:extLst>
            </p:cNvPr>
            <p:cNvSpPr txBox="1"/>
            <p:nvPr/>
          </p:nvSpPr>
          <p:spPr>
            <a:xfrm>
              <a:off x="5043157" y="3244334"/>
              <a:ext cx="2105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/>
                  <a:latin typeface="Montserrat" pitchFamily="2" charset="0"/>
                </a:rPr>
                <a:t>NVIDIA Tesla T4</a:t>
              </a:r>
              <a:endParaRPr lang="ru-RU" dirty="0">
                <a:latin typeface="Montserrat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0F0E5E1-2FAF-E042-486F-4F6AFA751D17}"/>
              </a:ext>
            </a:extLst>
          </p:cNvPr>
          <p:cNvSpPr txBox="1"/>
          <p:nvPr/>
        </p:nvSpPr>
        <p:spPr>
          <a:xfrm>
            <a:off x="11265619" y="6457890"/>
            <a:ext cx="92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20/23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937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E9548-B802-2D30-C015-4D683F66A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5B5CE-2FB2-A268-F902-A3B8374FAE35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ОБУЧЕНИЕ ИИ НА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 &amp; SGD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21D53F-FA9F-6DEB-0DE5-5E44DE42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106B04-F6BB-AD87-13B2-3900F279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07" y="629380"/>
            <a:ext cx="11249985" cy="5812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95B17-EF08-9AB6-D084-14320479D996}"/>
              </a:ext>
            </a:extLst>
          </p:cNvPr>
          <p:cNvSpPr txBox="1"/>
          <p:nvPr/>
        </p:nvSpPr>
        <p:spPr>
          <a:xfrm>
            <a:off x="11265619" y="6457890"/>
            <a:ext cx="92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21/23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663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7068-E311-D78F-3049-C3A08657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0BAD73-7CE0-962B-F87C-0235FA7740D3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ОБУЧЕНИЕ ИИ НА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 &amp; SGD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262AC7-37EC-9FCC-FB2A-A999C7A4D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DB1EC-04B9-B3DA-78E8-D27362F2D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9" y="691390"/>
            <a:ext cx="6020261" cy="473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926FA3-E2CA-2CFC-9CE2-3538469B7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453" y="694585"/>
            <a:ext cx="6006791" cy="47301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FD5B9E-F9D2-C7C9-1DE8-E28DBF8DB7CF}"/>
              </a:ext>
            </a:extLst>
          </p:cNvPr>
          <p:cNvSpPr txBox="1"/>
          <p:nvPr/>
        </p:nvSpPr>
        <p:spPr>
          <a:xfrm>
            <a:off x="182879" y="5489957"/>
            <a:ext cx="11878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0000"/>
                </a:solidFill>
                <a:effectLst/>
                <a:latin typeface="Montserrat" pitchFamily="2" charset="0"/>
                <a:ea typeface="Times New Roman" panose="02020603050405020304" pitchFamily="18" charset="0"/>
              </a:rPr>
              <a:t>Вывод: </a:t>
            </a:r>
            <a:r>
              <a:rPr lang="ru-RU" sz="1800" dirty="0">
                <a:solidFill>
                  <a:srgbClr val="000000"/>
                </a:solidFill>
                <a:effectLst/>
                <a:latin typeface="Montserrat" pitchFamily="2" charset="0"/>
                <a:ea typeface="Times New Roman" panose="02020603050405020304" pitchFamily="18" charset="0"/>
              </a:rPr>
              <a:t>Из графиков обучения нейронной сети можно сделать вывод, что SGD будет эффективнее по времени обучения и при этом обладает преимуществами за счёт более частых обновлений параметров, что положительно сказывается на сходимости.</a:t>
            </a:r>
            <a:endParaRPr lang="ru-RU" sz="2000" dirty="0">
              <a:effectLst/>
              <a:latin typeface="Montserrat" pitchFamily="2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0742C-EE39-A8A9-4777-C69FB15C9C68}"/>
              </a:ext>
            </a:extLst>
          </p:cNvPr>
          <p:cNvSpPr txBox="1"/>
          <p:nvPr/>
        </p:nvSpPr>
        <p:spPr>
          <a:xfrm>
            <a:off x="11265619" y="6457890"/>
            <a:ext cx="92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22/23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05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CD8E6-5FC3-F039-27E9-F5B66CB0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35AFC3E-D1D8-6DBD-4D10-42F4A1A67019}"/>
              </a:ext>
            </a:extLst>
          </p:cNvPr>
          <p:cNvSpPr txBox="1"/>
          <p:nvPr/>
        </p:nvSpPr>
        <p:spPr>
          <a:xfrm>
            <a:off x="976468" y="3013501"/>
            <a:ext cx="102390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latin typeface="Montserrat" pitchFamily="2" charset="0"/>
                <a:cs typeface="Times New Roman" panose="02020603050405020304" pitchFamily="18" charset="0"/>
              </a:rPr>
              <a:t>Спасибо за внимание 👏</a:t>
            </a:r>
          </a:p>
        </p:txBody>
      </p:sp>
    </p:spTree>
    <p:extLst>
      <p:ext uri="{BB962C8B-B14F-4D97-AF65-F5344CB8AC3E}">
        <p14:creationId xmlns:p14="http://schemas.microsoft.com/office/powerpoint/2010/main" val="128106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E402-BB64-2B2F-545A-587A38A3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9E989-54C0-D80A-B113-4F5DACBC2740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РОЛЬ ОПТИМИЗАЦИИ В 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C5F0F-D4AE-76CC-D0EF-0CFEA4DE2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9ED49-DCFB-6CD8-9211-0EADCD0010FC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Montserrat" pitchFamily="2" charset="0"/>
              </a:rPr>
              <a:t>2</a:t>
            </a:r>
            <a:r>
              <a:rPr lang="en-US" sz="2000" dirty="0">
                <a:latin typeface="Montserrat" pitchFamily="2" charset="0"/>
              </a:rPr>
              <a:t>/23</a:t>
            </a:r>
            <a:endParaRPr lang="ru-RU" sz="2000" dirty="0">
              <a:latin typeface="Montserrat" pitchFamily="2" charset="0"/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017D8147-2D3F-1B09-71CD-EB747834EA19}"/>
              </a:ext>
            </a:extLst>
          </p:cNvPr>
          <p:cNvGrpSpPr/>
          <p:nvPr/>
        </p:nvGrpSpPr>
        <p:grpSpPr>
          <a:xfrm>
            <a:off x="729638" y="2200739"/>
            <a:ext cx="5210533" cy="2456522"/>
            <a:chOff x="3490733" y="2709000"/>
            <a:chExt cx="5210533" cy="2456522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628F9CF-AE4B-1D28-D534-AE4680025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76000" y="2709000"/>
              <a:ext cx="1440000" cy="144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55FD3-B985-9FD2-D25F-5C0C68570C05}"/>
                </a:ext>
              </a:extLst>
            </p:cNvPr>
            <p:cNvSpPr txBox="1"/>
            <p:nvPr/>
          </p:nvSpPr>
          <p:spPr>
            <a:xfrm>
              <a:off x="3490733" y="4149859"/>
              <a:ext cx="521053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None/>
              </a:pPr>
              <a:r>
                <a:rPr lang="ru-RU" sz="2000" dirty="0">
                  <a:latin typeface="Montserrat" pitchFamily="2" charset="0"/>
                </a:rPr>
                <a:t>Качество обучения нейронных сетей напрямую зависит от эффективности алгоритмов оптимизации.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6431C3E5-B15E-1D95-E78F-2E704A65602E}"/>
              </a:ext>
            </a:extLst>
          </p:cNvPr>
          <p:cNvGrpSpPr/>
          <p:nvPr/>
        </p:nvGrpSpPr>
        <p:grpSpPr>
          <a:xfrm>
            <a:off x="6669809" y="2047281"/>
            <a:ext cx="4792554" cy="2763439"/>
            <a:chOff x="3699723" y="2709000"/>
            <a:chExt cx="4792554" cy="27634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246A89-F9A8-6B4D-45D5-92AB99D2E182}"/>
                </a:ext>
              </a:extLst>
            </p:cNvPr>
            <p:cNvSpPr txBox="1"/>
            <p:nvPr/>
          </p:nvSpPr>
          <p:spPr>
            <a:xfrm>
              <a:off x="3699723" y="4149000"/>
              <a:ext cx="479255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None/>
              </a:pPr>
              <a:r>
                <a:rPr lang="ru-RU" sz="2000" dirty="0">
                  <a:latin typeface="Montserrat" pitchFamily="2" charset="0"/>
                </a:rPr>
                <a:t>Основная задача </a:t>
              </a:r>
              <a:r>
                <a:rPr lang="en-US" sz="2000" dirty="0">
                  <a:latin typeface="Montserrat" pitchFamily="2" charset="0"/>
                </a:rPr>
                <a:t>ML</a:t>
              </a:r>
              <a:r>
                <a:rPr lang="ru-RU" sz="2000" dirty="0">
                  <a:latin typeface="Montserrat" pitchFamily="2" charset="0"/>
                </a:rPr>
                <a:t>  — минимизация ошибки при прогнозировании или классификации.</a:t>
              </a:r>
            </a:p>
          </p:txBody>
        </p:sp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4BC5C6E8-75D2-EAAB-41A6-9460AB390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76000" y="2709000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50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24750-DC3D-D32E-8AC6-8D24F2960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79473-FF85-3BDD-FCBE-0ADC045EB7D0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ПРИМЕРЫ ЗАДАЧ В 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147934-CE14-47F3-4EB6-0F717957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5D789-FBA4-BD03-2CB9-645EA109C12D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3/23</a:t>
            </a:r>
            <a:endParaRPr lang="ru-RU" sz="2000" dirty="0">
              <a:latin typeface="Montserrat" pitchFamily="2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6D2FACA-D452-0E0E-F592-676E3F3BAC62}"/>
              </a:ext>
            </a:extLst>
          </p:cNvPr>
          <p:cNvGrpSpPr/>
          <p:nvPr/>
        </p:nvGrpSpPr>
        <p:grpSpPr>
          <a:xfrm>
            <a:off x="537275" y="2361028"/>
            <a:ext cx="3279633" cy="2135945"/>
            <a:chOff x="4456184" y="3052757"/>
            <a:chExt cx="3279633" cy="2135945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4582E1F-9E96-CB7B-5B2F-E14C88B9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400" y="3052757"/>
              <a:ext cx="1123200" cy="1123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0CD8F4-4EF4-0B49-990F-7D66CEE5766A}"/>
                </a:ext>
              </a:extLst>
            </p:cNvPr>
            <p:cNvSpPr txBox="1"/>
            <p:nvPr/>
          </p:nvSpPr>
          <p:spPr>
            <a:xfrm>
              <a:off x="4456184" y="4173039"/>
              <a:ext cx="327963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>
                  <a:latin typeface="Montserrat" pitchFamily="2" charset="0"/>
                </a:rPr>
                <a:t>Минимизация функции потерь </a:t>
              </a:r>
              <a:endParaRPr lang="en-US" sz="2000" dirty="0">
                <a:latin typeface="Montserrat" pitchFamily="2" charset="0"/>
              </a:endParaRPr>
            </a:p>
            <a:p>
              <a:pPr algn="ctr"/>
              <a:r>
                <a:rPr lang="ru-RU" sz="2000" dirty="0">
                  <a:latin typeface="Montserrat" pitchFamily="2" charset="0"/>
                </a:rPr>
                <a:t>(</a:t>
              </a:r>
              <a:r>
                <a:rPr lang="en-US" sz="2000" dirty="0">
                  <a:latin typeface="Montserrat" pitchFamily="2" charset="0"/>
                </a:rPr>
                <a:t>loss function).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C766E6A-5D9D-2751-85FC-7D155398B340}"/>
              </a:ext>
            </a:extLst>
          </p:cNvPr>
          <p:cNvGrpSpPr/>
          <p:nvPr/>
        </p:nvGrpSpPr>
        <p:grpSpPr>
          <a:xfrm>
            <a:off x="4354183" y="2205681"/>
            <a:ext cx="3813124" cy="2446639"/>
            <a:chOff x="4189438" y="2537653"/>
            <a:chExt cx="3813124" cy="2446639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3AD80639-C8AC-E20B-6D08-5A06A02A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34400" y="2537653"/>
              <a:ext cx="1123200" cy="11232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41B1-4332-7E65-3CBD-311DB5A8FF7E}"/>
                </a:ext>
              </a:extLst>
            </p:cNvPr>
            <p:cNvSpPr txBox="1"/>
            <p:nvPr/>
          </p:nvSpPr>
          <p:spPr>
            <a:xfrm>
              <a:off x="4189438" y="3660853"/>
              <a:ext cx="381312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>
                  <a:latin typeface="Montserrat" pitchFamily="2" charset="0"/>
                </a:rPr>
                <a:t>Подбор </a:t>
              </a:r>
              <a:r>
                <a:rPr lang="ru-RU" sz="2000" dirty="0" err="1">
                  <a:latin typeface="Montserrat" pitchFamily="2" charset="0"/>
                </a:rPr>
                <a:t>гиперпараметров</a:t>
              </a:r>
              <a:r>
                <a:rPr lang="ru-RU" sz="2000" dirty="0">
                  <a:latin typeface="Montserrat" pitchFamily="2" charset="0"/>
                </a:rPr>
                <a:t> </a:t>
              </a:r>
              <a:br>
                <a:rPr lang="en-US" sz="2000" dirty="0">
                  <a:latin typeface="Montserrat" pitchFamily="2" charset="0"/>
                </a:rPr>
              </a:br>
              <a:r>
                <a:rPr lang="ru-RU" sz="2000" dirty="0">
                  <a:latin typeface="Montserrat" pitchFamily="2" charset="0"/>
                </a:rPr>
                <a:t>(скорость обучения, </a:t>
              </a:r>
              <a:br>
                <a:rPr lang="en-US" sz="2000" dirty="0">
                  <a:latin typeface="Montserrat" pitchFamily="2" charset="0"/>
                </a:rPr>
              </a:br>
              <a:r>
                <a:rPr lang="ru-RU" sz="2000" dirty="0">
                  <a:latin typeface="Montserrat" pitchFamily="2" charset="0"/>
                </a:rPr>
                <a:t>количество слоев, </a:t>
              </a:r>
              <a:br>
                <a:rPr lang="en-US" sz="2000" dirty="0">
                  <a:latin typeface="Montserrat" pitchFamily="2" charset="0"/>
                </a:rPr>
              </a:br>
              <a:r>
                <a:rPr lang="ru-RU" sz="2000" dirty="0">
                  <a:latin typeface="Montserrat" pitchFamily="2" charset="0"/>
                </a:rPr>
                <a:t>количество</a:t>
              </a:r>
              <a:r>
                <a:rPr lang="en-US" sz="2000" dirty="0">
                  <a:latin typeface="Montserrat" pitchFamily="2" charset="0"/>
                </a:rPr>
                <a:t> </a:t>
              </a:r>
              <a:r>
                <a:rPr lang="ru-RU" sz="2000" dirty="0">
                  <a:latin typeface="Montserrat" pitchFamily="2" charset="0"/>
                </a:rPr>
                <a:t>нейронов).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C525009-74DA-2C02-C234-96F6CEC3A63F}"/>
              </a:ext>
            </a:extLst>
          </p:cNvPr>
          <p:cNvGrpSpPr/>
          <p:nvPr/>
        </p:nvGrpSpPr>
        <p:grpSpPr>
          <a:xfrm>
            <a:off x="8704582" y="2359569"/>
            <a:ext cx="2950144" cy="2138863"/>
            <a:chOff x="4620928" y="2332296"/>
            <a:chExt cx="2950144" cy="21388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B1B1E7-3BD3-67A8-66EB-8F4B8AC23815}"/>
                </a:ext>
              </a:extLst>
            </p:cNvPr>
            <p:cNvSpPr txBox="1"/>
            <p:nvPr/>
          </p:nvSpPr>
          <p:spPr>
            <a:xfrm>
              <a:off x="4620928" y="3455496"/>
              <a:ext cx="295014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>
                  <a:latin typeface="Montserrat" pitchFamily="2" charset="0"/>
                </a:rPr>
                <a:t>Оптимизация архитектуры нейронной сети.</a:t>
              </a: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59112291-D113-4171-CE03-8EBD15F0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34400" y="2332296"/>
              <a:ext cx="1123200" cy="112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4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10BEC-5B72-111E-C4A1-EEEA87915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5249C0-83CB-EA82-6DAC-FA6F90C322AF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ЗАЧЕМ ОПТИМИЗАЦИЯ В ИИ?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88829C-52C8-10A4-46F2-A6B760043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9BCBA-0274-FAE4-D717-2B45F762D241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Montserrat" pitchFamily="2" charset="0"/>
              </a:rPr>
              <a:t>4</a:t>
            </a:r>
            <a:r>
              <a:rPr lang="en-US" sz="2000" dirty="0">
                <a:latin typeface="Montserrat" pitchFamily="2" charset="0"/>
              </a:rPr>
              <a:t>/23</a:t>
            </a:r>
            <a:endParaRPr lang="ru-RU" sz="2000" dirty="0">
              <a:latin typeface="Montserrat" pitchFamily="2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5D6CDF2-2A42-773F-AB60-AE6E42F47678}"/>
              </a:ext>
            </a:extLst>
          </p:cNvPr>
          <p:cNvGrpSpPr/>
          <p:nvPr/>
        </p:nvGrpSpPr>
        <p:grpSpPr>
          <a:xfrm>
            <a:off x="588275" y="1075046"/>
            <a:ext cx="3279633" cy="2086331"/>
            <a:chOff x="570850" y="1203096"/>
            <a:chExt cx="3279633" cy="208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CFD50A-0D93-AD80-BEE1-40A91FAC7AAC}"/>
                </a:ext>
              </a:extLst>
            </p:cNvPr>
            <p:cNvSpPr txBox="1"/>
            <p:nvPr/>
          </p:nvSpPr>
          <p:spPr>
            <a:xfrm>
              <a:off x="570850" y="2643096"/>
              <a:ext cx="32796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Montserrat" pitchFamily="2" charset="0"/>
                </a:rPr>
                <a:t>Повышение точности модели</a:t>
              </a:r>
              <a:endParaRPr lang="en-US" dirty="0">
                <a:latin typeface="Montserrat" pitchFamily="2" charset="0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FCB3EEF-9DEB-0B70-04EE-09D1039F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90667" y="1203096"/>
              <a:ext cx="1440000" cy="1440000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8112759-715C-2A38-F821-8F0D27EAF7AC}"/>
              </a:ext>
            </a:extLst>
          </p:cNvPr>
          <p:cNvGrpSpPr/>
          <p:nvPr/>
        </p:nvGrpSpPr>
        <p:grpSpPr>
          <a:xfrm>
            <a:off x="4456183" y="1075046"/>
            <a:ext cx="3279633" cy="2086331"/>
            <a:chOff x="3717955" y="1128508"/>
            <a:chExt cx="3279633" cy="2086331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F13282D-734F-D607-3C60-04960292B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7772" y="1128508"/>
              <a:ext cx="1440000" cy="14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0308DC-2703-7714-A6F1-AE0DDCCC2CE3}"/>
                </a:ext>
              </a:extLst>
            </p:cNvPr>
            <p:cNvSpPr txBox="1"/>
            <p:nvPr/>
          </p:nvSpPr>
          <p:spPr>
            <a:xfrm>
              <a:off x="3717955" y="2568508"/>
              <a:ext cx="32796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Montserrat" pitchFamily="2" charset="0"/>
                </a:rPr>
                <a:t>Ускорение процесса обучения</a:t>
              </a:r>
              <a:endParaRPr lang="en-US" dirty="0">
                <a:latin typeface="Montserrat" pitchFamily="2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A492388-6025-00FF-3055-6827806CD049}"/>
              </a:ext>
            </a:extLst>
          </p:cNvPr>
          <p:cNvGrpSpPr/>
          <p:nvPr/>
        </p:nvGrpSpPr>
        <p:grpSpPr>
          <a:xfrm>
            <a:off x="2097237" y="3617995"/>
            <a:ext cx="2950144" cy="2119430"/>
            <a:chOff x="427369" y="3988966"/>
            <a:chExt cx="2950144" cy="2119430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C9A8946B-00A0-88A2-CFAD-98EAC245B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0616" t="14048" r="14048" b="10616"/>
            <a:stretch/>
          </p:blipFill>
          <p:spPr>
            <a:xfrm>
              <a:off x="1182441" y="3988966"/>
              <a:ext cx="1440000" cy="144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FEC596-0781-FB34-AB99-40D489FC5FFB}"/>
                </a:ext>
              </a:extLst>
            </p:cNvPr>
            <p:cNvSpPr txBox="1"/>
            <p:nvPr/>
          </p:nvSpPr>
          <p:spPr>
            <a:xfrm>
              <a:off x="427369" y="5462065"/>
              <a:ext cx="29501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Montserrat" pitchFamily="2" charset="0"/>
                </a:rPr>
                <a:t>Предотвращение переобучения</a:t>
              </a: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1C9C50B1-CCDD-C9E4-19DF-FFA1347609B7}"/>
              </a:ext>
            </a:extLst>
          </p:cNvPr>
          <p:cNvGrpSpPr/>
          <p:nvPr/>
        </p:nvGrpSpPr>
        <p:grpSpPr>
          <a:xfrm>
            <a:off x="7144618" y="3606005"/>
            <a:ext cx="2950144" cy="2143410"/>
            <a:chOff x="4110155" y="3988966"/>
            <a:chExt cx="2950144" cy="2143410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D1174FA-6D6A-A6A7-1B35-A9000BB9C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60154" y="3988966"/>
              <a:ext cx="1440000" cy="144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B116ED-042D-873C-7B01-B3C1F626F884}"/>
                </a:ext>
              </a:extLst>
            </p:cNvPr>
            <p:cNvSpPr txBox="1"/>
            <p:nvPr/>
          </p:nvSpPr>
          <p:spPr>
            <a:xfrm>
              <a:off x="4110155" y="5486045"/>
              <a:ext cx="29501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Montserrat" pitchFamily="2" charset="0"/>
                </a:rPr>
                <a:t>Улучшает устойчивость модели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08B6E2E-B878-7A4E-6D1B-DBBFD55B50AC}"/>
              </a:ext>
            </a:extLst>
          </p:cNvPr>
          <p:cNvGrpSpPr/>
          <p:nvPr/>
        </p:nvGrpSpPr>
        <p:grpSpPr>
          <a:xfrm>
            <a:off x="8324091" y="1213545"/>
            <a:ext cx="3279633" cy="1809332"/>
            <a:chOff x="8152795" y="1203096"/>
            <a:chExt cx="3279633" cy="180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CA789A-7DAC-7CE4-3EE9-58BF9034F14B}"/>
                </a:ext>
              </a:extLst>
            </p:cNvPr>
            <p:cNvSpPr txBox="1"/>
            <p:nvPr/>
          </p:nvSpPr>
          <p:spPr>
            <a:xfrm>
              <a:off x="8152795" y="2643096"/>
              <a:ext cx="32796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Montserrat" pitchFamily="2" charset="0"/>
                </a:rPr>
                <a:t>Экономия ресурсов</a:t>
              </a:r>
              <a:endParaRPr lang="en-US" dirty="0">
                <a:latin typeface="Montserrat" pitchFamily="2" charset="0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E708B747-456F-773B-C6A7-891B4817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72611" y="1203096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16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C94EF-E0E2-471E-8049-21ED22D3C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3ACC8E-51B1-5A69-FCEA-D72CC7387560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ПРОБЛЕМА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 </a:t>
            </a:r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И АКТУАЛЬНОСТЬ ДОКЛАДА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0A2EAD-BF0A-F26D-A4C7-913C5E8BB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73B7AD-1240-0259-29FE-8C75C99148F9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5/23</a:t>
            </a:r>
            <a:endParaRPr lang="ru-RU" sz="2000" dirty="0">
              <a:latin typeface="Montserrat" pitchFamily="2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85B5D25-5886-8582-14D8-C8E19CC9DDDD}"/>
              </a:ext>
            </a:extLst>
          </p:cNvPr>
          <p:cNvGrpSpPr/>
          <p:nvPr/>
        </p:nvGrpSpPr>
        <p:grpSpPr>
          <a:xfrm>
            <a:off x="792217" y="1383959"/>
            <a:ext cx="10607566" cy="4090082"/>
            <a:chOff x="792217" y="1168837"/>
            <a:chExt cx="10607566" cy="409008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B0B2BF-92C1-95A8-340A-ADD516CA4F95}"/>
                </a:ext>
              </a:extLst>
            </p:cNvPr>
            <p:cNvSpPr txBox="1"/>
            <p:nvPr/>
          </p:nvSpPr>
          <p:spPr>
            <a:xfrm>
              <a:off x="792217" y="1168837"/>
              <a:ext cx="106075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latin typeface="Montserrat" pitchFamily="2" charset="0"/>
                  <a:cs typeface="Times New Roman" panose="02020603050405020304" pitchFamily="18" charset="0"/>
                </a:rPr>
                <a:t>Проблема:</a:t>
              </a:r>
              <a:r>
                <a:rPr lang="en-US" sz="2400" b="1" dirty="0">
                  <a:latin typeface="Montserrat" pitchFamily="2" charset="0"/>
                  <a:cs typeface="Times New Roman" panose="02020603050405020304" pitchFamily="18" charset="0"/>
                </a:rPr>
                <a:t> </a:t>
              </a:r>
              <a:r>
                <a:rPr lang="ru-RU" sz="2400" dirty="0">
                  <a:latin typeface="Montserrat" pitchFamily="2" charset="0"/>
                  <a:cs typeface="Times New Roman" panose="02020603050405020304" pitchFamily="18" charset="0"/>
                </a:rPr>
                <a:t>Экспоненциальный рост развития ИИ требует особого внимания к его оптимизации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511B5E-782D-FB5F-4936-279E2E759A86}"/>
                </a:ext>
              </a:extLst>
            </p:cNvPr>
            <p:cNvSpPr txBox="1"/>
            <p:nvPr/>
          </p:nvSpPr>
          <p:spPr>
            <a:xfrm>
              <a:off x="792217" y="2244382"/>
              <a:ext cx="1060756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latin typeface="Montserrat" pitchFamily="2" charset="0"/>
                  <a:cs typeface="Times New Roman" panose="02020603050405020304" pitchFamily="18" charset="0"/>
                </a:rPr>
                <a:t>Цель: </a:t>
              </a:r>
              <a:r>
                <a:rPr lang="ru-RU" sz="2400" dirty="0">
                  <a:effectLst/>
                  <a:latin typeface="Montserrat" pitchFamily="2" charset="0"/>
                </a:rPr>
                <a:t>Провести математический анализ стандартного и стохастического градиентного спуска, доказав условия сходимости и исследовав влияние параметров алгоритма.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5C1BF5-3235-2A78-51A4-7840B0B9E995}"/>
                </a:ext>
              </a:extLst>
            </p:cNvPr>
            <p:cNvSpPr txBox="1"/>
            <p:nvPr/>
          </p:nvSpPr>
          <p:spPr>
            <a:xfrm>
              <a:off x="792217" y="3689259"/>
              <a:ext cx="1060756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latin typeface="Montserrat" pitchFamily="2" charset="0"/>
                  <a:cs typeface="Times New Roman" panose="02020603050405020304" pitchFamily="18" charset="0"/>
                </a:rPr>
                <a:t>Программная часть: </a:t>
              </a:r>
              <a:r>
                <a:rPr lang="ru-RU" sz="2400" dirty="0">
                  <a:effectLst/>
                  <a:latin typeface="Montserrat" pitchFamily="2" charset="0"/>
                </a:rPr>
                <a:t>Сделать сравнение результатов, реализовав нейронную сеть, используя стандартный и стохастический  градиентный спуск</a:t>
              </a:r>
            </a:p>
            <a:p>
              <a:endParaRPr lang="ru-RU" sz="2400" dirty="0">
                <a:effectLst/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73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F2607-0650-42EC-148F-8FDC3E5AC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9A8E2-08A6-8199-731E-E9E7A74C3DC7}"/>
              </a:ext>
            </a:extLst>
          </p:cNvPr>
          <p:cNvSpPr txBox="1"/>
          <p:nvPr/>
        </p:nvSpPr>
        <p:spPr>
          <a:xfrm>
            <a:off x="658053" y="42239"/>
            <a:ext cx="1123877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100" b="1" dirty="0">
                <a:solidFill>
                  <a:srgbClr val="272727"/>
                </a:solidFill>
                <a:latin typeface="Montserrat" pitchFamily="2" charset="0"/>
              </a:rPr>
              <a:t>ТЕОРЕТИЧЕСКИЕ ОСНОВЫ ГРАДИЕНТА 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C81458-EC4E-0157-DE3B-EDBDFC63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40C69-02F0-5EEB-27D5-1A617D158751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6/23</a:t>
            </a:r>
            <a:endParaRPr lang="ru-RU" sz="2000" dirty="0">
              <a:latin typeface="Montserrat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CF4C972-3FF9-D8E8-6AFA-03010C550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1700" y="33147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8825D1-52CE-2FBE-9181-B63AA1E0FC14}"/>
                  </a:ext>
                </a:extLst>
              </p:cNvPr>
              <p:cNvSpPr txBox="1"/>
              <p:nvPr/>
            </p:nvSpPr>
            <p:spPr>
              <a:xfrm>
                <a:off x="955482" y="2846458"/>
                <a:ext cx="18060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 ⋅ 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dr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8825D1-52CE-2FBE-9181-B63AA1E0F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82" y="2846458"/>
                <a:ext cx="180601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CB3E8F-9BF0-DA14-87B7-F86560FD88F4}"/>
                  </a:ext>
                </a:extLst>
              </p:cNvPr>
              <p:cNvSpPr txBox="1"/>
              <p:nvPr/>
            </p:nvSpPr>
            <p:spPr>
              <a:xfrm>
                <a:off x="248503" y="1519157"/>
                <a:ext cx="36593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Рассмотрим функцию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, ее градиент может быть определен как:</a:t>
                </a:r>
                <a:endParaRPr lang="ru-RU" sz="1800" dirty="0">
                  <a:effectLst/>
                  <a:latin typeface="Montserrat" pitchFamily="2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CB3E8F-9BF0-DA14-87B7-F86560FD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3" y="1519157"/>
                <a:ext cx="3659354" cy="923330"/>
              </a:xfrm>
              <a:prstGeom prst="rect">
                <a:avLst/>
              </a:prstGeom>
              <a:blipFill>
                <a:blip r:embed="rId7"/>
                <a:stretch>
                  <a:fillRect l="-1384" t="-2703" r="-3114" b="-81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50030F1-2D8F-58A9-3C8B-0BD462A05DA0}"/>
              </a:ext>
            </a:extLst>
          </p:cNvPr>
          <p:cNvSpPr txBox="1"/>
          <p:nvPr/>
        </p:nvSpPr>
        <p:spPr>
          <a:xfrm>
            <a:off x="3478135" y="869577"/>
            <a:ext cx="523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Montserrat" pitchFamily="2" charset="0"/>
              </a:rPr>
              <a:t>Что такое градиент функции?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5AFA9D-EF98-0FCE-E16F-0531F63A79CE}"/>
                  </a:ext>
                </a:extLst>
              </p:cNvPr>
              <p:cNvSpPr txBox="1"/>
              <p:nvPr/>
            </p:nvSpPr>
            <p:spPr>
              <a:xfrm>
                <a:off x="254431" y="3543300"/>
                <a:ext cx="376171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latin typeface="Montserrat" pitchFamily="2" charset="0"/>
                  </a:rPr>
                  <a:t>Символ набла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/>
                      <m:t>∇</m:t>
                    </m:r>
                  </m:oMath>
                </a14:m>
                <a:r>
                  <a:rPr lang="ru-RU" dirty="0">
                    <a:latin typeface="Montserrat" pitchFamily="2" charset="0"/>
                  </a:rPr>
                  <a:t>, записанный в виде перевернутого треугольника обозначает векторный дифференциальный оператор.</a:t>
                </a:r>
                <a:r>
                  <a:rPr lang="ru-RU" dirty="0">
                    <a:effectLst/>
                    <a:latin typeface="Montserrat" pitchFamily="2" charset="0"/>
                  </a:rPr>
                  <a:t> </a:t>
                </a:r>
                <a:endParaRPr lang="ru-RU" dirty="0">
                  <a:latin typeface="Montserrat" pitchFamily="2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5AFA9D-EF98-0FCE-E16F-0531F63A7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1" y="3543300"/>
                <a:ext cx="3761710" cy="1754326"/>
              </a:xfrm>
              <a:prstGeom prst="rect">
                <a:avLst/>
              </a:prstGeom>
              <a:blipFill>
                <a:blip r:embed="rId8"/>
                <a:stretch>
                  <a:fillRect l="-1684" t="-1429" r="-337" b="-3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6472913-B320-329B-76E6-0564792F7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7856" y="1519157"/>
            <a:ext cx="8284143" cy="46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5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0C74E-8656-2EA8-0E1D-06AA781D3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D77E2-79B6-7235-E4E4-1C9A57FF3C2D}"/>
              </a:ext>
            </a:extLst>
          </p:cNvPr>
          <p:cNvSpPr txBox="1"/>
          <p:nvPr/>
        </p:nvSpPr>
        <p:spPr>
          <a:xfrm>
            <a:off x="658053" y="42239"/>
            <a:ext cx="1123877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100" b="1" dirty="0">
                <a:solidFill>
                  <a:srgbClr val="272727"/>
                </a:solidFill>
                <a:latin typeface="Montserrat" pitchFamily="2" charset="0"/>
              </a:rPr>
              <a:t>ТЕОРЕТИЧЕСКИЕ ОСНОВЫ ГРАДИЕНТА 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3538CB-61FE-5096-9A98-D41B46DF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B0A53-F39E-795E-B0BC-83368DB717B7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7/23</a:t>
            </a:r>
            <a:endParaRPr lang="ru-RU" sz="20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FED1F-F84E-8AEE-392A-1B6F882A3B0D}"/>
              </a:ext>
            </a:extLst>
          </p:cNvPr>
          <p:cNvSpPr txBox="1"/>
          <p:nvPr/>
        </p:nvSpPr>
        <p:spPr>
          <a:xfrm>
            <a:off x="3478135" y="869577"/>
            <a:ext cx="523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Montserrat" pitchFamily="2" charset="0"/>
              </a:rPr>
              <a:t>Что такое градиент функции?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7B9B5-F6EF-B509-DC05-72B343BDDD5B}"/>
                  </a:ext>
                </a:extLst>
              </p:cNvPr>
              <p:cNvSpPr txBox="1"/>
              <p:nvPr/>
            </p:nvSpPr>
            <p:spPr>
              <a:xfrm>
                <a:off x="7113782" y="1589193"/>
                <a:ext cx="4783043" cy="4547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Когда используется система координат, в которой базисные векторы не зависят от положения, градиент определяется как вектор, чьи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компоненты являются частными производными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 в точке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p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. То есть, для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n</m:t>
                        </m:r>
                      </m:sup>
                    </m:sSup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→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ℝ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 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 её градиент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∇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в точке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p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 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n</m:t>
                    </m:r>
                    <m:r>
                      <a:rPr lang="ru-R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-мерном пространстве представляется вектором: </a:t>
                </a:r>
                <a:endParaRPr lang="ru-RU" sz="2000" dirty="0">
                  <a:effectLst/>
                  <a:latin typeface="Montserrat" pitchFamily="2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Montserrat" pitchFamily="2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Montserrat" pitchFamily="2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7B9B5-F6EF-B509-DC05-72B343BDD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82" y="1589193"/>
                <a:ext cx="4783043" cy="4547270"/>
              </a:xfrm>
              <a:prstGeom prst="rect">
                <a:avLst/>
              </a:prstGeom>
              <a:blipFill>
                <a:blip r:embed="rId4"/>
                <a:stretch>
                  <a:fillRect l="-1061" t="-836" r="-23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926994-1ECA-6186-4CDA-BBBB956C69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616" t="13072" r="24905" b="11111"/>
          <a:stretch/>
        </p:blipFill>
        <p:spPr>
          <a:xfrm>
            <a:off x="1070384" y="1816896"/>
            <a:ext cx="4459575" cy="40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54536-9CEA-605C-72A3-7F1DC0D4F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dientFunction3D">
            <a:hlinkClick r:id="" action="ppaction://media"/>
            <a:extLst>
              <a:ext uri="{FF2B5EF4-FFF2-40B4-BE49-F238E27FC236}">
                <a16:creationId xmlns:a16="http://schemas.microsoft.com/office/drawing/2014/main" id="{E9DCB9E0-9917-447E-C2CE-C70979E2EC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C066ED-5B1C-6B1C-2E4D-F382B0877328}"/>
              </a:ext>
            </a:extLst>
          </p:cNvPr>
          <p:cNvSpPr txBox="1"/>
          <p:nvPr/>
        </p:nvSpPr>
        <p:spPr>
          <a:xfrm>
            <a:off x="658053" y="42239"/>
            <a:ext cx="1123877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100" b="1" dirty="0">
                <a:solidFill>
                  <a:srgbClr val="272727"/>
                </a:solidFill>
                <a:latin typeface="Montserrat" pitchFamily="2" charset="0"/>
              </a:rPr>
              <a:t>ТЕОРЕТИЧЕСКИЕ ОСНОВЫ ГРАДИЕНТА 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9485FD-8809-ABAA-AB9A-21CF40C2F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AB71F-7A4A-0DCB-0C8E-13FFD060EEC6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8/23</a:t>
            </a:r>
            <a:endParaRPr lang="ru-RU" sz="2000" dirty="0">
              <a:latin typeface="Montserrat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7F4D2F-62CF-6842-624A-000D97CE8A4A}"/>
                  </a:ext>
                </a:extLst>
              </p:cNvPr>
              <p:cNvSpPr txBox="1"/>
              <p:nvPr/>
            </p:nvSpPr>
            <p:spPr>
              <a:xfrm>
                <a:off x="146802" y="647677"/>
                <a:ext cx="81819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Пример градиента функции для двух переменных </a:t>
                </a:r>
                <a:b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𝑜𝑠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𝑜𝑠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 проецированием векторного поля:</a:t>
                </a:r>
                <a:endParaRPr lang="ru-RU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7F4D2F-62CF-6842-624A-000D97CE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2" y="647677"/>
                <a:ext cx="8181913" cy="646331"/>
              </a:xfrm>
              <a:prstGeom prst="rect">
                <a:avLst/>
              </a:prstGeom>
              <a:blipFill>
                <a:blip r:embed="rId7"/>
                <a:stretch>
                  <a:fillRect l="-620" t="-3846" b="-1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11771-DF52-0D68-4A96-967086E3B40E}"/>
                  </a:ext>
                </a:extLst>
              </p:cNvPr>
              <p:cNvSpPr txBox="1"/>
              <p:nvPr/>
            </p:nvSpPr>
            <p:spPr>
              <a:xfrm>
                <a:off x="8328716" y="663603"/>
                <a:ext cx="3716481" cy="3764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Градиент функции 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количеством переменных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определяется оператором набла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∇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∇</m:t>
                          </m:r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⋅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𝑣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>
                  <a:buSzPts val="1000"/>
                  <a:buFont typeface="Symbol" pitchFamily="2" charset="2"/>
                  <a:buChar char="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∇</m:t>
                        </m:r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⋅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это скалярное произведение градиента и произвольного вектора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>
                  <a:buSzPts val="1000"/>
                  <a:buFont typeface="Symbol" pitchFamily="2" charset="2"/>
                  <a:buChar char="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— направленная производная функции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направлении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11771-DF52-0D68-4A96-967086E3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16" y="663603"/>
                <a:ext cx="3716481" cy="3764620"/>
              </a:xfrm>
              <a:prstGeom prst="rect">
                <a:avLst/>
              </a:prstGeom>
              <a:blipFill>
                <a:blip r:embed="rId8"/>
                <a:stretch>
                  <a:fillRect l="-1361" t="-1010" r="-340" b="-16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4770</TotalTime>
  <Words>1326</Words>
  <Application>Microsoft Macintosh PowerPoint</Application>
  <PresentationFormat>Широкоэкранный</PresentationFormat>
  <Paragraphs>168</Paragraphs>
  <Slides>23</Slides>
  <Notes>2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Montserrat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Кирилл Сермягин</dc:creator>
  <cp:lastModifiedBy>Кирилл Сермягин</cp:lastModifiedBy>
  <cp:revision>77</cp:revision>
  <dcterms:created xsi:type="dcterms:W3CDTF">2025-03-23T10:41:28Z</dcterms:created>
  <dcterms:modified xsi:type="dcterms:W3CDTF">2025-03-26T18:12:27Z</dcterms:modified>
</cp:coreProperties>
</file>